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8" r:id="rId3"/>
    <p:sldId id="259" r:id="rId4"/>
    <p:sldId id="270" r:id="rId5"/>
    <p:sldId id="271" r:id="rId6"/>
    <p:sldId id="272" r:id="rId7"/>
    <p:sldId id="260" r:id="rId8"/>
    <p:sldId id="267" r:id="rId9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BM Plex Sans" panose="020B0604020202020204" charset="0"/>
      <p:regular r:id="rId15"/>
      <p:bold r:id="rId16"/>
      <p:italic r:id="rId17"/>
      <p:boldItalic r:id="rId18"/>
    </p:embeddedFont>
    <p:embeddedFont>
      <p:font typeface="IBM Plex Serif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DD4F6E-6FBC-4982-A5DB-B3DFC48BDEA1}">
  <a:tblStyle styleId="{0FDD4F6E-6FBC-4982-A5DB-B3DFC48BDE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7" d="100"/>
          <a:sy n="27" d="100"/>
        </p:scale>
        <p:origin x="174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1311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69910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CC4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" name="Google Shape;84;p13"/>
          <p:cNvCxnSpPr/>
          <p:nvPr/>
        </p:nvCxnSpPr>
        <p:spPr>
          <a:xfrm>
            <a:off x="1028700" y="1009650"/>
            <a:ext cx="10172178" cy="19050"/>
          </a:xfrm>
          <a:prstGeom prst="straightConnector1">
            <a:avLst/>
          </a:prstGeom>
          <a:noFill/>
          <a:ln w="19050" cap="flat" cmpd="sng">
            <a:solidFill>
              <a:srgbClr val="3538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5" name="Google Shape;85;p13"/>
          <p:cNvSpPr/>
          <p:nvPr/>
        </p:nvSpPr>
        <p:spPr>
          <a:xfrm rot="10800000">
            <a:off x="1028700" y="1212801"/>
            <a:ext cx="609911" cy="465751"/>
          </a:xfrm>
          <a:custGeom>
            <a:avLst/>
            <a:gdLst/>
            <a:ahLst/>
            <a:cxnLst/>
            <a:rect l="l" t="t" r="r" b="b"/>
            <a:pathLst>
              <a:path w="609911" h="465751" extrusionOk="0">
                <a:moveTo>
                  <a:pt x="0" y="0"/>
                </a:moveTo>
                <a:lnTo>
                  <a:pt x="609911" y="0"/>
                </a:lnTo>
                <a:lnTo>
                  <a:pt x="609911" y="465750"/>
                </a:lnTo>
                <a:lnTo>
                  <a:pt x="0" y="4657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6" name="Google Shape;86;p13"/>
          <p:cNvSpPr txBox="1"/>
          <p:nvPr/>
        </p:nvSpPr>
        <p:spPr>
          <a:xfrm>
            <a:off x="1028699" y="4134622"/>
            <a:ext cx="101721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9600" b="1" dirty="0" err="1"/>
              <a:t>ClassTrack</a:t>
            </a:r>
            <a:endParaRPr lang="en-US" sz="11479" b="1" dirty="0">
              <a:solidFill>
                <a:srgbClr val="353824"/>
              </a:solidFill>
              <a:latin typeface="IBM Plex Serif"/>
              <a:sym typeface="IBM Plex Serif"/>
            </a:endParaRPr>
          </a:p>
          <a:p>
            <a:pPr>
              <a:lnSpc>
                <a:spcPct val="80000"/>
              </a:lnSpc>
            </a:pPr>
            <a:r>
              <a:rPr lang="it-IT" sz="6000" dirty="0"/>
              <a:t>Mobile Attendance Monitoring System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4"/>
          <a:srcRect/>
          <a:stretch/>
        </p:blipFill>
        <p:spPr>
          <a:xfrm>
            <a:off x="12252250" y="38101"/>
            <a:ext cx="6035749" cy="6057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3"/>
          <p:cNvPicPr preferRelativeResize="0"/>
          <p:nvPr/>
        </p:nvPicPr>
        <p:blipFill rotWithShape="1">
          <a:blip r:embed="rId5">
            <a:alphaModFix/>
          </a:blip>
          <a:srcRect t="18466" b="15509"/>
          <a:stretch/>
        </p:blipFill>
        <p:spPr>
          <a:xfrm>
            <a:off x="12252250" y="6561600"/>
            <a:ext cx="6035749" cy="372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824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" name="Google Shape;110;p15"/>
          <p:cNvCxnSpPr/>
          <p:nvPr/>
        </p:nvCxnSpPr>
        <p:spPr>
          <a:xfrm>
            <a:off x="1028700" y="1009650"/>
            <a:ext cx="16230600" cy="19050"/>
          </a:xfrm>
          <a:prstGeom prst="straightConnector1">
            <a:avLst/>
          </a:prstGeom>
          <a:noFill/>
          <a:ln w="19050" cap="flat" cmpd="sng">
            <a:solidFill>
              <a:srgbClr val="F5F3E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p15"/>
          <p:cNvSpPr txBox="1"/>
          <p:nvPr/>
        </p:nvSpPr>
        <p:spPr>
          <a:xfrm>
            <a:off x="1028700" y="1694830"/>
            <a:ext cx="8951471" cy="1323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0" i="0" u="none" strike="noStrike" cap="none" dirty="0">
                <a:solidFill>
                  <a:srgbClr val="F5F3E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Introduction</a:t>
            </a:r>
            <a:endParaRPr dirty="0"/>
          </a:p>
        </p:txBody>
      </p:sp>
      <p:sp>
        <p:nvSpPr>
          <p:cNvPr id="112" name="Google Shape;112;p15"/>
          <p:cNvSpPr txBox="1"/>
          <p:nvPr/>
        </p:nvSpPr>
        <p:spPr>
          <a:xfrm>
            <a:off x="1028700" y="3778422"/>
            <a:ext cx="9541764" cy="430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defRPr sz="1800"/>
            </a:pPr>
            <a:r>
              <a:rPr lang="en-US" sz="4000" dirty="0">
                <a:solidFill>
                  <a:schemeClr val="bg1"/>
                </a:solidFill>
              </a:rPr>
              <a:t>Traditional attendance systems are manual, error-prone, and inefficient.</a:t>
            </a:r>
          </a:p>
          <a:p>
            <a:pPr>
              <a:defRPr sz="1800"/>
            </a:pPr>
            <a:r>
              <a:rPr lang="en-US" sz="4000" dirty="0">
                <a:solidFill>
                  <a:schemeClr val="bg1"/>
                </a:solidFill>
              </a:rPr>
              <a:t>Issues include proxy attendance, time consumption, and lack of transparency.</a:t>
            </a:r>
          </a:p>
          <a:p>
            <a:pPr>
              <a:defRPr sz="1800"/>
            </a:pPr>
            <a:r>
              <a:rPr lang="en-US" sz="4000" b="1" dirty="0" err="1">
                <a:solidFill>
                  <a:schemeClr val="bg1"/>
                </a:solidFill>
              </a:rPr>
              <a:t>ClassTrack</a:t>
            </a:r>
            <a:r>
              <a:rPr lang="en-US" sz="4000" dirty="0">
                <a:solidFill>
                  <a:schemeClr val="bg1"/>
                </a:solidFill>
              </a:rPr>
              <a:t> is developed to address these issues using modern mobile technology.</a:t>
            </a:r>
          </a:p>
        </p:txBody>
      </p:sp>
      <p:pic>
        <p:nvPicPr>
          <p:cNvPr id="114" name="Google Shape;11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4250" y="1851175"/>
            <a:ext cx="5997126" cy="758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CC4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/>
          <p:nvPr/>
        </p:nvSpPr>
        <p:spPr>
          <a:xfrm>
            <a:off x="6431484" y="2087198"/>
            <a:ext cx="5425032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353824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Objectives</a:t>
            </a:r>
            <a:endParaRPr lang="en-US" sz="8000" dirty="0"/>
          </a:p>
        </p:txBody>
      </p:sp>
      <p:sp>
        <p:nvSpPr>
          <p:cNvPr id="126" name="Google Shape;126;p16"/>
          <p:cNvSpPr txBox="1"/>
          <p:nvPr/>
        </p:nvSpPr>
        <p:spPr>
          <a:xfrm>
            <a:off x="1028700" y="4376802"/>
            <a:ext cx="16230600" cy="3077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353824"/>
                </a:solidFill>
                <a:latin typeface="IBM Plex Sans"/>
                <a:ea typeface="IBM Plex Sans"/>
                <a:cs typeface="IBM Plex Sans"/>
                <a:sym typeface="IBM Plex Sans"/>
              </a:rPr>
              <a:t>• Automate attendance recording using QR code scanning.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353824"/>
                </a:solidFill>
                <a:latin typeface="IBM Plex Sans"/>
                <a:ea typeface="IBM Plex Sans"/>
                <a:cs typeface="IBM Plex Sans"/>
                <a:sym typeface="IBM Plex Sans"/>
              </a:rPr>
              <a:t>• Provide real-time access to attendance records for students.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353824"/>
                </a:solidFill>
                <a:latin typeface="IBM Plex Sans"/>
                <a:ea typeface="IBM Plex Sans"/>
                <a:cs typeface="IBM Plex Sans"/>
                <a:sym typeface="IBM Plex Sans"/>
              </a:rPr>
              <a:t>• Equip instructors with tools to manage and review attendance.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353824"/>
                </a:solidFill>
                <a:latin typeface="IBM Plex Sans"/>
                <a:ea typeface="IBM Plex Sans"/>
                <a:cs typeface="IBM Plex Sans"/>
                <a:sym typeface="IBM Plex Sans"/>
              </a:rPr>
              <a:t>• Enable administrators to generate institutional reports.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353824"/>
                </a:solidFill>
                <a:latin typeface="IBM Plex Sans"/>
                <a:ea typeface="IBM Plex Sans"/>
                <a:cs typeface="IBM Plex Sans"/>
                <a:sym typeface="IBM Plex Sans"/>
              </a:rPr>
              <a:t>• Ensure data security and access control.</a:t>
            </a:r>
          </a:p>
        </p:txBody>
      </p:sp>
      <p:cxnSp>
        <p:nvCxnSpPr>
          <p:cNvPr id="127" name="Google Shape;127;p16"/>
          <p:cNvCxnSpPr/>
          <p:nvPr/>
        </p:nvCxnSpPr>
        <p:spPr>
          <a:xfrm>
            <a:off x="1028700" y="1009650"/>
            <a:ext cx="16230600" cy="19050"/>
          </a:xfrm>
          <a:prstGeom prst="straightConnector1">
            <a:avLst/>
          </a:prstGeom>
          <a:noFill/>
          <a:ln w="19050" cap="flat" cmpd="sng">
            <a:solidFill>
              <a:srgbClr val="353824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/>
          <p:nvPr/>
        </p:nvSpPr>
        <p:spPr>
          <a:xfrm>
            <a:off x="3087726" y="1595199"/>
            <a:ext cx="12112548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/>
              <a:t>Scope and Limitations</a:t>
            </a:r>
            <a:endParaRPr lang="en-US" sz="8000" dirty="0"/>
          </a:p>
        </p:txBody>
      </p:sp>
      <p:sp>
        <p:nvSpPr>
          <p:cNvPr id="126" name="Google Shape;126;p16"/>
          <p:cNvSpPr txBox="1"/>
          <p:nvPr/>
        </p:nvSpPr>
        <p:spPr>
          <a:xfrm>
            <a:off x="1467612" y="3639026"/>
            <a:ext cx="16230600" cy="6647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defRPr sz="1800"/>
            </a:pPr>
            <a:r>
              <a:rPr lang="en-US" sz="4800" dirty="0"/>
              <a:t>Scope:</a:t>
            </a:r>
          </a:p>
          <a:p>
            <a:pPr>
              <a:defRPr sz="1800"/>
            </a:pPr>
            <a:r>
              <a:rPr lang="en-US" sz="4800" dirty="0"/>
              <a:t>• Supports Students, Instructors, and Administrators.</a:t>
            </a:r>
          </a:p>
          <a:p>
            <a:pPr>
              <a:defRPr sz="1800"/>
            </a:pPr>
            <a:r>
              <a:rPr lang="en-US" sz="4800" dirty="0"/>
              <a:t>• Available on Android using React Native.</a:t>
            </a:r>
          </a:p>
          <a:p>
            <a:pPr>
              <a:defRPr sz="1800"/>
            </a:pPr>
            <a:r>
              <a:rPr lang="en-US" sz="4800" dirty="0"/>
              <a:t>• Uses MongoDB for real-time data storage.</a:t>
            </a:r>
          </a:p>
          <a:p>
            <a:pPr>
              <a:defRPr sz="1800"/>
            </a:pPr>
            <a:endParaRPr lang="en-US" sz="4800" dirty="0"/>
          </a:p>
          <a:p>
            <a:pPr>
              <a:defRPr sz="1800"/>
            </a:pPr>
            <a:r>
              <a:rPr lang="en-US" sz="4800" dirty="0"/>
              <a:t>Limitations:</a:t>
            </a:r>
          </a:p>
          <a:p>
            <a:pPr>
              <a:defRPr sz="1800"/>
            </a:pPr>
            <a:r>
              <a:rPr lang="en-US" sz="4800" dirty="0"/>
              <a:t>• Requires internet connectivity.</a:t>
            </a:r>
          </a:p>
          <a:p>
            <a:pPr>
              <a:defRPr sz="1800"/>
            </a:pPr>
            <a:r>
              <a:rPr lang="en-US" sz="4800" dirty="0"/>
              <a:t>• No GPS-based location validation in current version.</a:t>
            </a:r>
          </a:p>
          <a:p>
            <a:pPr>
              <a:defRPr sz="1800"/>
            </a:pPr>
            <a:endParaRPr lang="en-US" sz="4800" dirty="0"/>
          </a:p>
        </p:txBody>
      </p:sp>
      <p:cxnSp>
        <p:nvCxnSpPr>
          <p:cNvPr id="127" name="Google Shape;127;p16"/>
          <p:cNvCxnSpPr/>
          <p:nvPr/>
        </p:nvCxnSpPr>
        <p:spPr>
          <a:xfrm>
            <a:off x="1028700" y="1009650"/>
            <a:ext cx="16230600" cy="19050"/>
          </a:xfrm>
          <a:prstGeom prst="straightConnector1">
            <a:avLst/>
          </a:prstGeom>
          <a:noFill/>
          <a:ln w="19050" cap="flat" cmpd="sng">
            <a:solidFill>
              <a:srgbClr val="353824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742045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2040" y="521261"/>
            <a:ext cx="8503920" cy="1143000"/>
          </a:xfrm>
        </p:spPr>
        <p:txBody>
          <a:bodyPr>
            <a:normAutofit/>
          </a:bodyPr>
          <a:lstStyle/>
          <a:p>
            <a:r>
              <a:rPr lang="en-US" sz="6600" dirty="0"/>
              <a:t>System </a:t>
            </a:r>
            <a:r>
              <a:rPr lang="en-US" sz="6600" dirty="0">
                <a:latin typeface="IBM Plex Serif" panose="020B0604020202020204" charset="0"/>
              </a:rPr>
              <a:t>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251913-42D9-4CC8-9794-21FEFD5BA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952" y="1637095"/>
            <a:ext cx="14484096" cy="815581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17"/>
          <p:cNvCxnSpPr/>
          <p:nvPr/>
        </p:nvCxnSpPr>
        <p:spPr>
          <a:xfrm>
            <a:off x="1028700" y="1009650"/>
            <a:ext cx="16230600" cy="19050"/>
          </a:xfrm>
          <a:prstGeom prst="straightConnector1">
            <a:avLst/>
          </a:prstGeom>
          <a:noFill/>
          <a:ln w="19050" cap="flat" cmpd="sng">
            <a:solidFill>
              <a:srgbClr val="3538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2" name="Google Shape;152;p17"/>
          <p:cNvSpPr txBox="1"/>
          <p:nvPr/>
        </p:nvSpPr>
        <p:spPr>
          <a:xfrm>
            <a:off x="1028700" y="1990814"/>
            <a:ext cx="162306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b="0" i="0" u="none" strike="noStrike" cap="none" dirty="0">
                <a:solidFill>
                  <a:srgbClr val="353824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System Architecture</a:t>
            </a:r>
            <a:endParaRPr lang="en-US" dirty="0"/>
          </a:p>
        </p:txBody>
      </p:sp>
      <p:sp>
        <p:nvSpPr>
          <p:cNvPr id="158" name="Google Shape;158;p17"/>
          <p:cNvSpPr txBox="1"/>
          <p:nvPr/>
        </p:nvSpPr>
        <p:spPr>
          <a:xfrm>
            <a:off x="1028700" y="4153257"/>
            <a:ext cx="16230600" cy="3077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defRPr sz="1800"/>
            </a:pPr>
            <a:r>
              <a:rPr lang="en-US" sz="4000" dirty="0"/>
              <a:t>• Mobile App (React Native) – Frontend for users.</a:t>
            </a:r>
          </a:p>
          <a:p>
            <a:pPr>
              <a:defRPr sz="1800"/>
            </a:pPr>
            <a:r>
              <a:rPr lang="en-US" sz="4000" dirty="0"/>
              <a:t>• API – Communication bridge to backend.</a:t>
            </a:r>
          </a:p>
          <a:p>
            <a:pPr>
              <a:defRPr sz="1800"/>
            </a:pPr>
            <a:r>
              <a:rPr lang="en-US" sz="4000" dirty="0"/>
              <a:t>• Backend – Logic for validation and processing.</a:t>
            </a:r>
          </a:p>
          <a:p>
            <a:pPr>
              <a:defRPr sz="1800"/>
            </a:pPr>
            <a:r>
              <a:rPr lang="en-US" sz="4000" dirty="0"/>
              <a:t>• MongoDB – Stores attendance, session, and user data.</a:t>
            </a:r>
          </a:p>
          <a:p>
            <a:pPr>
              <a:defRPr sz="1800"/>
            </a:pPr>
            <a:r>
              <a:rPr lang="en-US" sz="4000" dirty="0"/>
              <a:t>• Role-Based Access Control ensures secure user operations.</a:t>
            </a:r>
          </a:p>
        </p:txBody>
      </p:sp>
    </p:spTree>
    <p:extLst>
      <p:ext uri="{BB962C8B-B14F-4D97-AF65-F5344CB8AC3E}">
        <p14:creationId xmlns:p14="http://schemas.microsoft.com/office/powerpoint/2010/main" val="1755177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B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17"/>
          <p:cNvCxnSpPr/>
          <p:nvPr/>
        </p:nvCxnSpPr>
        <p:spPr>
          <a:xfrm>
            <a:off x="1028700" y="1009650"/>
            <a:ext cx="16230600" cy="19050"/>
          </a:xfrm>
          <a:prstGeom prst="straightConnector1">
            <a:avLst/>
          </a:prstGeom>
          <a:noFill/>
          <a:ln w="19050" cap="flat" cmpd="sng">
            <a:solidFill>
              <a:srgbClr val="3538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2" name="Google Shape;152;p17"/>
          <p:cNvSpPr txBox="1"/>
          <p:nvPr/>
        </p:nvSpPr>
        <p:spPr>
          <a:xfrm>
            <a:off x="1028700" y="1990814"/>
            <a:ext cx="162306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b="0" i="0" u="none" strike="noStrike" cap="none" dirty="0">
                <a:solidFill>
                  <a:srgbClr val="353824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System Features</a:t>
            </a:r>
            <a:endParaRPr dirty="0"/>
          </a:p>
        </p:txBody>
      </p:sp>
      <p:sp>
        <p:nvSpPr>
          <p:cNvPr id="158" name="Google Shape;158;p17"/>
          <p:cNvSpPr txBox="1"/>
          <p:nvPr/>
        </p:nvSpPr>
        <p:spPr>
          <a:xfrm>
            <a:off x="1028700" y="4153257"/>
            <a:ext cx="16230600" cy="3077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defRPr sz="1800"/>
            </a:pPr>
            <a:r>
              <a:rPr lang="en-US" sz="4000" dirty="0"/>
              <a:t>• QR code generation and scanning for attendance.</a:t>
            </a:r>
          </a:p>
          <a:p>
            <a:pPr>
              <a:defRPr sz="1800"/>
            </a:pPr>
            <a:r>
              <a:rPr lang="en-US" sz="4000" dirty="0"/>
              <a:t>• Role-based dashboards for each user type.</a:t>
            </a:r>
          </a:p>
          <a:p>
            <a:pPr>
              <a:defRPr sz="1800"/>
            </a:pPr>
            <a:r>
              <a:rPr lang="en-US" sz="4000" dirty="0"/>
              <a:t>• Time-stamped logging of attendance entries.</a:t>
            </a:r>
          </a:p>
          <a:p>
            <a:pPr>
              <a:defRPr sz="1800"/>
            </a:pPr>
            <a:r>
              <a:rPr lang="en-US" sz="4000" dirty="0"/>
              <a:t>• Report generation and data export options.</a:t>
            </a:r>
          </a:p>
          <a:p>
            <a:pPr>
              <a:defRPr sz="1800"/>
            </a:pPr>
            <a:r>
              <a:rPr lang="en-US" sz="4000" dirty="0"/>
              <a:t>• Secure authentication and encrypted data storage.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824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4"/>
          <p:cNvSpPr txBox="1"/>
          <p:nvPr/>
        </p:nvSpPr>
        <p:spPr>
          <a:xfrm>
            <a:off x="4746552" y="3904699"/>
            <a:ext cx="8794895" cy="247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0" i="0" u="none" strike="noStrike" cap="none" dirty="0">
                <a:solidFill>
                  <a:srgbClr val="F5F3E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Thank you!</a:t>
            </a:r>
            <a:endParaRPr dirty="0"/>
          </a:p>
        </p:txBody>
      </p:sp>
      <p:cxnSp>
        <p:nvCxnSpPr>
          <p:cNvPr id="298" name="Google Shape;298;p24"/>
          <p:cNvCxnSpPr/>
          <p:nvPr/>
        </p:nvCxnSpPr>
        <p:spPr>
          <a:xfrm>
            <a:off x="1028700" y="1009650"/>
            <a:ext cx="16230600" cy="19050"/>
          </a:xfrm>
          <a:prstGeom prst="straightConnector1">
            <a:avLst/>
          </a:prstGeom>
          <a:noFill/>
          <a:ln w="19050" cap="flat" cmpd="sng">
            <a:solidFill>
              <a:srgbClr val="F5F3E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0" name="Google Shape;300;p24"/>
          <p:cNvSpPr/>
          <p:nvPr/>
        </p:nvSpPr>
        <p:spPr>
          <a:xfrm rot="10800000">
            <a:off x="1028700" y="1212801"/>
            <a:ext cx="609911" cy="465751"/>
          </a:xfrm>
          <a:custGeom>
            <a:avLst/>
            <a:gdLst/>
            <a:ahLst/>
            <a:cxnLst/>
            <a:rect l="l" t="t" r="r" b="b"/>
            <a:pathLst>
              <a:path w="609911" h="465751" extrusionOk="0">
                <a:moveTo>
                  <a:pt x="0" y="0"/>
                </a:moveTo>
                <a:lnTo>
                  <a:pt x="609911" y="0"/>
                </a:lnTo>
                <a:lnTo>
                  <a:pt x="609911" y="465750"/>
                </a:lnTo>
                <a:lnTo>
                  <a:pt x="0" y="4657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14" name="Google Shape;314;p24"/>
          <p:cNvSpPr txBox="1"/>
          <p:nvPr/>
        </p:nvSpPr>
        <p:spPr>
          <a:xfrm>
            <a:off x="1760987" y="1325510"/>
            <a:ext cx="5004244" cy="353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9" b="0" i="0" u="none" strike="noStrike" cap="none">
                <a:solidFill>
                  <a:srgbClr val="353824"/>
                </a:solidFill>
                <a:latin typeface="IBM Plex Sans"/>
                <a:ea typeface="IBM Plex Sans"/>
                <a:cs typeface="IBM Plex Sans"/>
                <a:sym typeface="IBM Plex Sans"/>
              </a:rPr>
              <a:t>Your name or organization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238</Words>
  <Application>Microsoft Office PowerPoint</Application>
  <PresentationFormat>Custom</PresentationFormat>
  <Paragraphs>36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IBM Plex Sans</vt:lpstr>
      <vt:lpstr>Calibri</vt:lpstr>
      <vt:lpstr>IBM Plex Serif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System Architecture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jomarigamao03@gmail.com</cp:lastModifiedBy>
  <cp:revision>3</cp:revision>
  <dcterms:modified xsi:type="dcterms:W3CDTF">2025-05-19T20:46:26Z</dcterms:modified>
</cp:coreProperties>
</file>